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0" r:id="rId3"/>
    <p:sldId id="262" r:id="rId4"/>
    <p:sldId id="267" r:id="rId5"/>
    <p:sldId id="269" r:id="rId6"/>
    <p:sldId id="276" r:id="rId7"/>
    <p:sldId id="275" r:id="rId8"/>
    <p:sldId id="270" r:id="rId9"/>
    <p:sldId id="273" r:id="rId10"/>
    <p:sldId id="274" r:id="rId11"/>
    <p:sldId id="279" r:id="rId12"/>
    <p:sldId id="278" r:id="rId13"/>
    <p:sldId id="277" r:id="rId14"/>
    <p:sldId id="264" r:id="rId15"/>
    <p:sldId id="265" r:id="rId16"/>
    <p:sldId id="259" r:id="rId17"/>
    <p:sldId id="2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EEF"/>
    <a:srgbClr val="F6F6F6"/>
    <a:srgbClr val="8FAADC"/>
    <a:srgbClr val="E4E6E8"/>
    <a:srgbClr val="8B8B8B"/>
    <a:srgbClr val="2A3FC2"/>
    <a:srgbClr val="494949"/>
    <a:srgbClr val="5C5C5C"/>
    <a:srgbClr val="000000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86940" autoAdjust="0"/>
  </p:normalViewPr>
  <p:slideViewPr>
    <p:cSldViewPr snapToGrid="0">
      <p:cViewPr varScale="1">
        <p:scale>
          <a:sx n="62" d="100"/>
          <a:sy n="62" d="100"/>
        </p:scale>
        <p:origin x="1062" y="7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5" d="100"/>
          <a:sy n="55" d="100"/>
        </p:scale>
        <p:origin x="28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987759F-759A-4BBA-8B9B-4336972121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631B6E-8767-42DF-AFF1-552D92D5CE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1B86D-82C3-4A50-86A6-141A472E4419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9822C0-023F-4F4C-A619-12AD8680B9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7F3B2F-F935-420C-AD32-8959DCEFA7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80114-B137-4599-A464-162FD9E3C9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58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378E7-4419-4252-BEA4-A5F45AC5BEBC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E1E53-1F57-4C5F-BB15-38E5CA8756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777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포항에 지진이 발생했습니다</a:t>
            </a:r>
            <a:r>
              <a:rPr lang="en-US" altLang="ko-KR" dirty="0"/>
              <a:t>. </a:t>
            </a:r>
            <a:r>
              <a:rPr lang="ko-KR" altLang="en-US" dirty="0"/>
              <a:t>그 지진의 여파는 생각 보다 </a:t>
            </a:r>
            <a:r>
              <a:rPr lang="ko-KR" altLang="en-US" dirty="0" err="1"/>
              <a:t>컸스빈다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우리는 다량의 지진 재난 알림 경보 메시지를 받았습니다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중에는 편하게 </a:t>
            </a:r>
            <a:r>
              <a:rPr lang="en-US" altLang="ko-KR" dirty="0"/>
              <a:t>SMS</a:t>
            </a:r>
            <a:r>
              <a:rPr lang="ko-KR" altLang="en-US" dirty="0"/>
              <a:t>라고 </a:t>
            </a:r>
            <a:r>
              <a:rPr lang="ko-KR" altLang="en-US" dirty="0" err="1"/>
              <a:t>명칭하겟습니다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05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위치 기반으로 그 재해에 맞는 가까운 대피소</a:t>
            </a:r>
            <a:r>
              <a:rPr lang="en-US" altLang="ko-KR" dirty="0"/>
              <a:t>/ </a:t>
            </a:r>
            <a:r>
              <a:rPr lang="ko-KR" altLang="en-US" dirty="0"/>
              <a:t>혹은 대처 방법 등의 정보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672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센싱 데이터가 늘어 날 경우 더욱 정확한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13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850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받은 수많은 긴급 재난 문자에서 </a:t>
            </a:r>
            <a:r>
              <a:rPr lang="en-US" altLang="ko-KR" dirty="0"/>
              <a:t>2</a:t>
            </a:r>
            <a:r>
              <a:rPr lang="ko-KR" altLang="en-US" dirty="0"/>
              <a:t>가지 분석이 나왔습니다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긴급 재난 문자가 지진보다 일찍 왔다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그러나 여전히 사람들은 대피 방법이나 그런 걸 모른다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( emergency disaster letters that are lack of information on evacuation  )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3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상황을 </a:t>
            </a:r>
            <a:r>
              <a:rPr lang="ko-KR" altLang="en-US" dirty="0" err="1"/>
              <a:t>분석해보았을때</a:t>
            </a:r>
            <a:r>
              <a:rPr lang="ko-KR" altLang="en-US" dirty="0"/>
              <a:t> 저희 아이디어는 </a:t>
            </a:r>
            <a:r>
              <a:rPr lang="en-US" altLang="ko-KR" dirty="0"/>
              <a:t>2</a:t>
            </a:r>
            <a:r>
              <a:rPr lang="ko-KR" altLang="en-US" dirty="0"/>
              <a:t>가지 배경에서 도출 되었습니다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시대</a:t>
            </a:r>
            <a:r>
              <a:rPr lang="en-US" altLang="ko-KR" dirty="0"/>
              <a:t>, </a:t>
            </a:r>
            <a:r>
              <a:rPr lang="ko-KR" altLang="en-US" dirty="0"/>
              <a:t>정책가 </a:t>
            </a:r>
            <a:r>
              <a:rPr lang="ko-KR" altLang="en-US" dirty="0" err="1"/>
              <a:t>발전함에따라</a:t>
            </a:r>
            <a:r>
              <a:rPr lang="ko-KR" altLang="en-US" dirty="0"/>
              <a:t> 재난 알림 문자는 더욱 빨라 질 것이고 </a:t>
            </a:r>
            <a:r>
              <a:rPr lang="ko-KR" altLang="en-US" dirty="0" err="1"/>
              <a:t>그래야만하낟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하지만 여전히 많은 사람들은 각 종 재난에 대한 대처방법을 잘 알지 못한다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그래프를 사용하여 재난 문자 도착과 재난의 발생 시간 간격을 보여주는 것도 </a:t>
            </a:r>
            <a:r>
              <a:rPr lang="ko-KR" altLang="en-US" dirty="0" err="1"/>
              <a:t>좋을듯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22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우리의 아이디어는 문자를 받고 그리고 자연재해가 발생했을 때의 그 시간 동안 사람들이 할 수 있는 대처 방법 등의 관한 정보를 위치 기반으로 제공을 하고자 하는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파싱에 관한 설명이 있어야 하나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근데 파싱이 </a:t>
            </a:r>
            <a:r>
              <a:rPr lang="ko-KR" altLang="en-US" dirty="0" err="1"/>
              <a:t>뭐징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※SMS</a:t>
            </a:r>
            <a:r>
              <a:rPr lang="ko-KR" altLang="en-US" dirty="0"/>
              <a:t> </a:t>
            </a:r>
            <a:r>
              <a:rPr lang="en-US" altLang="ko-KR" dirty="0"/>
              <a:t>Parsing</a:t>
            </a:r>
            <a:r>
              <a:rPr lang="ko-KR" altLang="en-US" dirty="0"/>
              <a:t>은 </a:t>
            </a:r>
            <a:r>
              <a:rPr lang="en-US" altLang="ko-KR" dirty="0"/>
              <a:t>SMS</a:t>
            </a:r>
            <a:r>
              <a:rPr lang="ko-KR" altLang="en-US" dirty="0"/>
              <a:t>에서 특정 문자</a:t>
            </a:r>
            <a:endParaRPr lang="ko-KR" altLang="en-US" spc="4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3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앱 </a:t>
            </a:r>
            <a:r>
              <a:rPr lang="en-US" altLang="ko-KR" dirty="0"/>
              <a:t>savior</a:t>
            </a:r>
            <a:r>
              <a:rPr lang="ko-KR" altLang="en-US" dirty="0"/>
              <a:t>는 문자에서 특정 문자를 </a:t>
            </a:r>
            <a:r>
              <a:rPr lang="en-US" altLang="ko-KR" dirty="0"/>
              <a:t>parting</a:t>
            </a:r>
            <a:r>
              <a:rPr lang="ko-KR" altLang="en-US" dirty="0"/>
              <a:t>해서 어떤 재난인지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254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위치 기반으로 그 재해에 맞는 가까운 대피소</a:t>
            </a:r>
            <a:r>
              <a:rPr lang="en-US" altLang="ko-KR" dirty="0"/>
              <a:t>/ </a:t>
            </a:r>
            <a:r>
              <a:rPr lang="ko-KR" altLang="en-US" dirty="0"/>
              <a:t>혹은 대처 방법 등의 정보 제공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약간의 기술적인 면을 설명 간략하고 쉽게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5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위치 기반으로 그 재해에 맞는 가까운 대피소</a:t>
            </a:r>
            <a:r>
              <a:rPr lang="en-US" altLang="ko-KR" dirty="0"/>
              <a:t>/ </a:t>
            </a:r>
            <a:r>
              <a:rPr lang="ko-KR" altLang="en-US" dirty="0"/>
              <a:t>혹은 대처 방법 등의 정보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3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위치 기반으로 그 재해에 맞는 가까운 대피소</a:t>
            </a:r>
            <a:r>
              <a:rPr lang="en-US" altLang="ko-KR" dirty="0"/>
              <a:t>/ </a:t>
            </a:r>
            <a:r>
              <a:rPr lang="ko-KR" altLang="en-US" dirty="0"/>
              <a:t>혹은 대처 방법 등의 정보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538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위치 기반으로 그 재해에 맞는 가까운 대피소</a:t>
            </a:r>
            <a:r>
              <a:rPr lang="en-US" altLang="ko-KR" dirty="0"/>
              <a:t>/ </a:t>
            </a:r>
            <a:r>
              <a:rPr lang="ko-KR" altLang="en-US" dirty="0"/>
              <a:t>혹은 대처 방법 등의 정보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E1E53-1F57-4C5F-BB15-38E5CA8756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72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0727B-AF04-45E5-83DC-3BF42ED82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241EED-9D64-42A3-BB78-CA8F9207D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6A7FF-7C71-4B13-B330-C7C3B3CD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68A64F-C91E-44D6-ABFB-D78A1BFCA032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FC12F-F270-4F8D-8D0D-2F8E2165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DE6B4-1BE7-4E95-BF91-1190D0AD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5F88DF-9B38-4C55-A035-2B9FA81B6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3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14BC4-C5CD-4408-B70C-23D80525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273C1-A90A-4D82-A9E0-BD4D3E5F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2BC574-739F-4903-896C-ECE0DAF5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68A64F-C91E-44D6-ABFB-D78A1BFCA032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5CEF3-AAAC-4DE8-9DB3-C5BD3413F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DA7C0-E6E6-4D36-8296-A5534026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5F88DF-9B38-4C55-A035-2B9FA81B6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3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4832B61-2EF5-42BD-A672-8E8BD2C6CC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24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7C26BDF-1062-433C-8AA8-D4C3AD950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804" y="6241608"/>
            <a:ext cx="1432563" cy="3870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733D29F-F674-4B6F-8456-CF22949791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3" y="6241608"/>
            <a:ext cx="1743312" cy="4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첫 부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4832B61-2EF5-42BD-A672-8E8BD2C6CC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24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E42197-9031-4AA2-82A1-B064B102E553}"/>
              </a:ext>
            </a:extLst>
          </p:cNvPr>
          <p:cNvSpPr/>
          <p:nvPr userDrawn="1"/>
        </p:nvSpPr>
        <p:spPr>
          <a:xfrm rot="5400000">
            <a:off x="8759369" y="3434443"/>
            <a:ext cx="5581650" cy="1276350"/>
          </a:xfrm>
          <a:prstGeom prst="rect">
            <a:avLst/>
          </a:prstGeom>
          <a:solidFill>
            <a:srgbClr val="E4E6E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964C41-2A00-4B75-A637-C62F72FF63BE}"/>
              </a:ext>
            </a:extLst>
          </p:cNvPr>
          <p:cNvSpPr/>
          <p:nvPr userDrawn="1"/>
        </p:nvSpPr>
        <p:spPr>
          <a:xfrm rot="5400000">
            <a:off x="-2149019" y="3448050"/>
            <a:ext cx="5581650" cy="1276350"/>
          </a:xfrm>
          <a:prstGeom prst="rect">
            <a:avLst/>
          </a:prstGeom>
          <a:solidFill>
            <a:srgbClr val="E4E6E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254A7A-DC13-4E02-942F-3AC011F05C0A}"/>
              </a:ext>
            </a:extLst>
          </p:cNvPr>
          <p:cNvSpPr/>
          <p:nvPr userDrawn="1"/>
        </p:nvSpPr>
        <p:spPr>
          <a:xfrm>
            <a:off x="0" y="0"/>
            <a:ext cx="12192000" cy="1276350"/>
          </a:xfrm>
          <a:prstGeom prst="rect">
            <a:avLst/>
          </a:prstGeom>
          <a:solidFill>
            <a:srgbClr val="E4E6E8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D4B87E-C9F4-4317-BA51-C8665029D3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3" y="608799"/>
            <a:ext cx="1743312" cy="4710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3BE95-A4A5-4049-966B-36224C1F84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3" y="211038"/>
            <a:ext cx="1743312" cy="43278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3FF661F-4652-4325-AF76-0B6F1287BB59}"/>
              </a:ext>
            </a:extLst>
          </p:cNvPr>
          <p:cNvCxnSpPr/>
          <p:nvPr userDrawn="1"/>
        </p:nvCxnSpPr>
        <p:spPr>
          <a:xfrm>
            <a:off x="0" y="1276350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38100" dist="12700" dir="5400000" algn="t" rotWithShape="0">
              <a:schemeClr val="tx1">
                <a:alpha val="8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651A60-A786-4AE8-9152-84385A0DAAD6}"/>
              </a:ext>
            </a:extLst>
          </p:cNvPr>
          <p:cNvGrpSpPr/>
          <p:nvPr userDrawn="1"/>
        </p:nvGrpSpPr>
        <p:grpSpPr>
          <a:xfrm>
            <a:off x="4136571" y="146404"/>
            <a:ext cx="4912179" cy="932213"/>
            <a:chOff x="4288971" y="146404"/>
            <a:chExt cx="4912179" cy="93221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C22FAFA-E27C-4670-BAF7-AB4F879B59AF}"/>
                </a:ext>
              </a:extLst>
            </p:cNvPr>
            <p:cNvGrpSpPr/>
            <p:nvPr/>
          </p:nvGrpSpPr>
          <p:grpSpPr>
            <a:xfrm>
              <a:off x="4288971" y="146404"/>
              <a:ext cx="4912179" cy="932213"/>
              <a:chOff x="4288971" y="146404"/>
              <a:chExt cx="4912179" cy="93221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1EC499B-B40C-4B50-BEC7-3DC7D697E32B}"/>
                  </a:ext>
                </a:extLst>
              </p:cNvPr>
              <p:cNvGrpSpPr/>
              <p:nvPr/>
            </p:nvGrpSpPr>
            <p:grpSpPr>
              <a:xfrm>
                <a:off x="4288971" y="281040"/>
                <a:ext cx="797379" cy="797577"/>
                <a:chOff x="4891314" y="2013228"/>
                <a:chExt cx="2409372" cy="2409971"/>
              </a:xfrm>
            </p:grpSpPr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B6C4A4DB-302A-4162-ABE7-4A421E05F19B}"/>
                    </a:ext>
                  </a:extLst>
                </p:cNvPr>
                <p:cNvSpPr/>
                <p:nvPr/>
              </p:nvSpPr>
              <p:spPr>
                <a:xfrm>
                  <a:off x="4891314" y="2013228"/>
                  <a:ext cx="2409372" cy="2409373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B8A41932-F538-496C-A2DD-65C0093043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415" y="2238029"/>
                  <a:ext cx="1751169" cy="2185170"/>
                </a:xfrm>
                <a:prstGeom prst="rect">
                  <a:avLst/>
                </a:prstGeom>
              </p:spPr>
            </p:pic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58B8E9E-74C6-485C-B97F-E7FD903FCA42}"/>
                  </a:ext>
                </a:extLst>
              </p:cNvPr>
              <p:cNvSpPr/>
              <p:nvPr/>
            </p:nvSpPr>
            <p:spPr>
              <a:xfrm>
                <a:off x="5176216" y="146404"/>
                <a:ext cx="154843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3600" dirty="0" err="1">
                    <a:latin typeface="Koverwatch" panose="02020603020101020101" pitchFamily="18" charset="-127"/>
                    <a:ea typeface="Koverwatch" panose="02020603020101020101" pitchFamily="18" charset="-127"/>
                  </a:rPr>
                  <a:t>SavIor</a:t>
                </a:r>
                <a:endParaRPr lang="ko-KR" altLang="en-US" sz="3600" dirty="0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E66D65-0CD7-4642-94F1-8BB45CB67712}"/>
                  </a:ext>
                </a:extLst>
              </p:cNvPr>
              <p:cNvSpPr txBox="1"/>
              <p:nvPr/>
            </p:nvSpPr>
            <p:spPr>
              <a:xfrm>
                <a:off x="5195266" y="721559"/>
                <a:ext cx="40058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600" b="1" dirty="0">
                    <a:latin typeface="Koverwatch" panose="02020603020101020101" pitchFamily="18" charset="-127"/>
                    <a:ea typeface="Koverwatch" panose="02020603020101020101" pitchFamily="18" charset="-127"/>
                  </a:rPr>
                  <a:t>사용자 위치를 고려한 재난 주의 정보 알림 어플리케이션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D3610-9B82-41C5-ADCC-8FF8A5C52C8C}"/>
                </a:ext>
              </a:extLst>
            </p:cNvPr>
            <p:cNvSpPr txBox="1"/>
            <p:nvPr/>
          </p:nvSpPr>
          <p:spPr>
            <a:xfrm>
              <a:off x="6244916" y="318888"/>
              <a:ext cx="2489781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altLang="ko-KR" sz="1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application that notify disaster </a:t>
              </a:r>
            </a:p>
            <a:p>
              <a:pPr algn="l">
                <a:lnSpc>
                  <a:spcPct val="80000"/>
                </a:lnSpc>
              </a:pPr>
              <a:r>
                <a:rPr lang="en-US" altLang="ko-KR" sz="1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information considering user's location</a:t>
              </a:r>
              <a:endParaRPr lang="ko-KR" altLang="en-US" sz="1600" b="1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7896FDD-931A-42D3-AB6B-0C44831C01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277257" y="1988457"/>
            <a:ext cx="1959429" cy="117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E48045D7-B742-465B-8977-278CF5C6B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5445" y="1563914"/>
            <a:ext cx="1959424" cy="4042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>
                <a:latin typeface="Koverwatch" panose="02020603020101020101" pitchFamily="18" charset="-127"/>
                <a:ea typeface="Koverwatch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1" name="텍스트 개체 틀 29">
            <a:extLst>
              <a:ext uri="{FF2B5EF4-FFF2-40B4-BE49-F238E27FC236}">
                <a16:creationId xmlns:a16="http://schemas.microsoft.com/office/drawing/2014/main" id="{904DF68A-FD7F-4237-B6B7-FA5A69D692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5444" y="2008709"/>
            <a:ext cx="1959417" cy="4042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Koverwatch" panose="02020603020101020101" pitchFamily="18" charset="-127"/>
                <a:ea typeface="Koverwatch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F1A716C-83BC-4FB5-9FD8-F8A4697FD4B1}"/>
              </a:ext>
            </a:extLst>
          </p:cNvPr>
          <p:cNvCxnSpPr>
            <a:cxnSpLocks/>
          </p:cNvCxnSpPr>
          <p:nvPr userDrawn="1"/>
        </p:nvCxnSpPr>
        <p:spPr>
          <a:xfrm>
            <a:off x="1260974" y="1319894"/>
            <a:ext cx="14427" cy="5552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5FCDB2-E78D-4DF6-B5FF-EEE1E74151D1}"/>
              </a:ext>
            </a:extLst>
          </p:cNvPr>
          <p:cNvCxnSpPr>
            <a:cxnSpLocks/>
          </p:cNvCxnSpPr>
          <p:nvPr userDrawn="1"/>
        </p:nvCxnSpPr>
        <p:spPr>
          <a:xfrm>
            <a:off x="10926533" y="1309914"/>
            <a:ext cx="0" cy="5548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1A237E0-D060-4D13-9E4C-9501BF286C7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13" y="114186"/>
            <a:ext cx="1202554" cy="677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2BF7BC-9DF1-4EBE-A4D4-3D3D8F597D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5"/>
          <a:stretch/>
        </p:blipFill>
        <p:spPr>
          <a:xfrm>
            <a:off x="10455367" y="815605"/>
            <a:ext cx="1524000" cy="2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94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4832B61-2EF5-42BD-A672-8E8BD2C6CC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24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F7B47F-38A4-4D64-9357-4A9CB8194D34}"/>
              </a:ext>
            </a:extLst>
          </p:cNvPr>
          <p:cNvSpPr/>
          <p:nvPr userDrawn="1"/>
        </p:nvSpPr>
        <p:spPr>
          <a:xfrm rot="5400000">
            <a:off x="8111669" y="2786743"/>
            <a:ext cx="6877050" cy="1276350"/>
          </a:xfrm>
          <a:prstGeom prst="rect">
            <a:avLst/>
          </a:prstGeom>
          <a:solidFill>
            <a:srgbClr val="E4E6E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D5D5FE-27DF-45B4-B5FE-04F24EF04453}"/>
              </a:ext>
            </a:extLst>
          </p:cNvPr>
          <p:cNvSpPr/>
          <p:nvPr userDrawn="1"/>
        </p:nvSpPr>
        <p:spPr>
          <a:xfrm rot="5400000">
            <a:off x="-2796719" y="2800350"/>
            <a:ext cx="6877050" cy="1276350"/>
          </a:xfrm>
          <a:prstGeom prst="rect">
            <a:avLst/>
          </a:prstGeom>
          <a:solidFill>
            <a:srgbClr val="E4E6E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F0BB766-0880-4C6A-86D4-44E02DA3188E}"/>
              </a:ext>
            </a:extLst>
          </p:cNvPr>
          <p:cNvCxnSpPr>
            <a:cxnSpLocks/>
          </p:cNvCxnSpPr>
          <p:nvPr userDrawn="1"/>
        </p:nvCxnSpPr>
        <p:spPr>
          <a:xfrm>
            <a:off x="1275357" y="0"/>
            <a:ext cx="0" cy="6857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972939-6C67-4959-9C0D-21AA14BF6540}"/>
              </a:ext>
            </a:extLst>
          </p:cNvPr>
          <p:cNvCxnSpPr>
            <a:cxnSpLocks/>
          </p:cNvCxnSpPr>
          <p:nvPr userDrawn="1"/>
        </p:nvCxnSpPr>
        <p:spPr>
          <a:xfrm>
            <a:off x="10926533" y="0"/>
            <a:ext cx="0" cy="6857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6892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09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  <p:sldLayoutId id="214748366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bx6gqtGlZo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8.jp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9C959B-0BC8-4653-B6AA-836F229EC0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24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76E8B2-86AB-4D0D-AD0D-1455B24A5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804" y="6241608"/>
            <a:ext cx="1432563" cy="387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4EE11F-D7D9-4693-B53C-CC282FD55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3" y="6241608"/>
            <a:ext cx="1743312" cy="43278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EF75178-E42D-41EA-B056-5DDE8CBC7656}"/>
              </a:ext>
            </a:extLst>
          </p:cNvPr>
          <p:cNvGrpSpPr/>
          <p:nvPr/>
        </p:nvGrpSpPr>
        <p:grpSpPr>
          <a:xfrm>
            <a:off x="4891314" y="1656763"/>
            <a:ext cx="2409372" cy="2409971"/>
            <a:chOff x="4891314" y="2013228"/>
            <a:chExt cx="2409372" cy="240997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A886B8B-E872-4F4E-BFE8-9D36FE514BE4}"/>
                </a:ext>
              </a:extLst>
            </p:cNvPr>
            <p:cNvSpPr/>
            <p:nvPr/>
          </p:nvSpPr>
          <p:spPr>
            <a:xfrm>
              <a:off x="4891314" y="2013228"/>
              <a:ext cx="2409372" cy="24093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D93A414-F3EC-4168-90E3-BA55A6BC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415" y="2238029"/>
              <a:ext cx="1751169" cy="218517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75B2A60-DC8E-43B3-B17C-837EBBD524AB}"/>
                </a:ext>
              </a:extLst>
            </p:cNvPr>
            <p:cNvSpPr/>
            <p:nvPr/>
          </p:nvSpPr>
          <p:spPr>
            <a:xfrm>
              <a:off x="4891314" y="2666095"/>
              <a:ext cx="2409372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00" dirty="0" err="1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SavIor</a:t>
              </a:r>
              <a:endParaRPr lang="ko-KR" altLang="en-US" sz="66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671965-5E24-40D9-8F6D-E3720DE29E57}"/>
              </a:ext>
            </a:extLst>
          </p:cNvPr>
          <p:cNvSpPr txBox="1"/>
          <p:nvPr/>
        </p:nvSpPr>
        <p:spPr>
          <a:xfrm>
            <a:off x="2669628" y="4101744"/>
            <a:ext cx="6852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Koverwatch" panose="02020603020101020101" pitchFamily="18" charset="-127"/>
                <a:ea typeface="Koverwatch" panose="02020603020101020101" pitchFamily="18" charset="-127"/>
              </a:rPr>
              <a:t>사용자 위치를 고려한 재난 주의 정보 알림 어플리케이션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784C0-A9AB-4866-B9F4-48EEA1891356}"/>
              </a:ext>
            </a:extLst>
          </p:cNvPr>
          <p:cNvSpPr txBox="1"/>
          <p:nvPr/>
        </p:nvSpPr>
        <p:spPr>
          <a:xfrm>
            <a:off x="3238500" y="4564916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application that notify information of disaster considering user's location</a:t>
            </a:r>
            <a:endParaRPr lang="ko-KR" altLang="en-US" sz="2000" b="1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162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B1C8D56-DC74-4C07-B7F8-CEE54C312B5D}"/>
              </a:ext>
            </a:extLst>
          </p:cNvPr>
          <p:cNvGrpSpPr/>
          <p:nvPr/>
        </p:nvGrpSpPr>
        <p:grpSpPr>
          <a:xfrm>
            <a:off x="3316765" y="453622"/>
            <a:ext cx="5549462" cy="840489"/>
            <a:chOff x="3316765" y="453622"/>
            <a:chExt cx="5549462" cy="8404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42A4386-583D-452B-AFCA-68D6D7054824}"/>
                </a:ext>
              </a:extLst>
            </p:cNvPr>
            <p:cNvSpPr/>
            <p:nvPr/>
          </p:nvSpPr>
          <p:spPr>
            <a:xfrm>
              <a:off x="3316765" y="524671"/>
              <a:ext cx="5549462" cy="769440"/>
            </a:xfrm>
            <a:prstGeom prst="rect">
              <a:avLst/>
            </a:prstGeom>
            <a:solidFill>
              <a:srgbClr val="ED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11D533-A9B7-4CB5-B01E-E77F221B039D}"/>
                </a:ext>
              </a:extLst>
            </p:cNvPr>
            <p:cNvSpPr txBox="1"/>
            <p:nvPr/>
          </p:nvSpPr>
          <p:spPr>
            <a:xfrm>
              <a:off x="3316765" y="453622"/>
              <a:ext cx="55494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STEP. 3</a:t>
              </a:r>
              <a:endPara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EC4001D-6178-459F-AE69-790581CCD413}"/>
              </a:ext>
            </a:extLst>
          </p:cNvPr>
          <p:cNvSpPr txBox="1"/>
          <p:nvPr/>
        </p:nvSpPr>
        <p:spPr>
          <a:xfrm>
            <a:off x="3516610" y="4893029"/>
            <a:ext cx="7100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위치에 따른 정보는 알림을 통해 </a:t>
            </a:r>
            <a:b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</a:b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사용자에게 즉시 보여지게 됩니다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95F35C-2163-44CC-8D97-47C425AA317B}"/>
              </a:ext>
            </a:extLst>
          </p:cNvPr>
          <p:cNvSpPr txBox="1"/>
          <p:nvPr/>
        </p:nvSpPr>
        <p:spPr>
          <a:xfrm>
            <a:off x="1569948" y="6194310"/>
            <a:ext cx="8677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Imported data is organized through application “savior” and displayed to the user.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A2424AF-77F3-4717-B2B5-4F1940B4DBFE}"/>
              </a:ext>
            </a:extLst>
          </p:cNvPr>
          <p:cNvCxnSpPr/>
          <p:nvPr/>
        </p:nvCxnSpPr>
        <p:spPr>
          <a:xfrm flipH="1">
            <a:off x="2433235" y="6163314"/>
            <a:ext cx="7768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40FE586-04D8-4B74-9A0C-28517DCE349D}"/>
              </a:ext>
            </a:extLst>
          </p:cNvPr>
          <p:cNvGrpSpPr/>
          <p:nvPr/>
        </p:nvGrpSpPr>
        <p:grpSpPr>
          <a:xfrm>
            <a:off x="4427276" y="1530970"/>
            <a:ext cx="2455382" cy="4381553"/>
            <a:chOff x="-1896980" y="1430311"/>
            <a:chExt cx="2455382" cy="438155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C8FBBB4-F8A6-46A8-A61E-45183DBE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11694" y="1938922"/>
              <a:ext cx="2051160" cy="331500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38EFDB7-7FE3-4E83-919C-B6D78B220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1" t="6306" r="36784" b="5369"/>
            <a:stretch/>
          </p:blipFill>
          <p:spPr>
            <a:xfrm>
              <a:off x="-1896980" y="1430311"/>
              <a:ext cx="2455382" cy="4381553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1F1B53E-1E15-487C-9B27-94656E1EDBDC}"/>
              </a:ext>
            </a:extLst>
          </p:cNvPr>
          <p:cNvGrpSpPr/>
          <p:nvPr/>
        </p:nvGrpSpPr>
        <p:grpSpPr>
          <a:xfrm>
            <a:off x="2030279" y="1544902"/>
            <a:ext cx="2455382" cy="4381553"/>
            <a:chOff x="556211" y="1405647"/>
            <a:chExt cx="2455382" cy="43815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F8D0F09-F4A6-4DE3-B6BB-8A5AC2E1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88" y="1911058"/>
              <a:ext cx="2022043" cy="334286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A316689-3E49-479F-A8D6-268C4A91E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1" t="6306" r="36784" b="5369"/>
            <a:stretch/>
          </p:blipFill>
          <p:spPr>
            <a:xfrm>
              <a:off x="556211" y="1405647"/>
              <a:ext cx="2455382" cy="4381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1320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B1C8D56-DC74-4C07-B7F8-CEE54C312B5D}"/>
              </a:ext>
            </a:extLst>
          </p:cNvPr>
          <p:cNvGrpSpPr/>
          <p:nvPr/>
        </p:nvGrpSpPr>
        <p:grpSpPr>
          <a:xfrm>
            <a:off x="3316765" y="453622"/>
            <a:ext cx="5549462" cy="840489"/>
            <a:chOff x="3316765" y="453622"/>
            <a:chExt cx="5549462" cy="8404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42A4386-583D-452B-AFCA-68D6D7054824}"/>
                </a:ext>
              </a:extLst>
            </p:cNvPr>
            <p:cNvSpPr/>
            <p:nvPr/>
          </p:nvSpPr>
          <p:spPr>
            <a:xfrm>
              <a:off x="3316765" y="524671"/>
              <a:ext cx="5549462" cy="769440"/>
            </a:xfrm>
            <a:prstGeom prst="rect">
              <a:avLst/>
            </a:prstGeom>
            <a:solidFill>
              <a:srgbClr val="ED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11D533-A9B7-4CB5-B01E-E77F221B039D}"/>
                </a:ext>
              </a:extLst>
            </p:cNvPr>
            <p:cNvSpPr txBox="1"/>
            <p:nvPr/>
          </p:nvSpPr>
          <p:spPr>
            <a:xfrm>
              <a:off x="3316765" y="453622"/>
              <a:ext cx="55494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Case #1</a:t>
              </a:r>
              <a:endPara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F95F35C-2163-44CC-8D97-47C425AA317B}"/>
              </a:ext>
            </a:extLst>
          </p:cNvPr>
          <p:cNvSpPr txBox="1"/>
          <p:nvPr/>
        </p:nvSpPr>
        <p:spPr>
          <a:xfrm>
            <a:off x="1569948" y="6194310"/>
            <a:ext cx="8677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Our application’s contents - Earthquake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A2424AF-77F3-4717-B2B5-4F1940B4DBFE}"/>
              </a:ext>
            </a:extLst>
          </p:cNvPr>
          <p:cNvCxnSpPr/>
          <p:nvPr/>
        </p:nvCxnSpPr>
        <p:spPr>
          <a:xfrm flipH="1">
            <a:off x="2433235" y="6163314"/>
            <a:ext cx="7768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F22ABA0-F327-4EF6-BA0A-BC60C7380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22" y="1808630"/>
            <a:ext cx="2177529" cy="3871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C1CB3F-F4A3-47A6-B361-6DE3505C9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64" y="1793131"/>
            <a:ext cx="2177529" cy="38711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97CDCE-58F3-4574-AC52-ACC07E981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06" y="1777634"/>
            <a:ext cx="2177529" cy="38711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E3B82B-9C0E-4A74-BF09-11268031C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48" y="1808630"/>
            <a:ext cx="2177529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684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B1C8D56-DC74-4C07-B7F8-CEE54C312B5D}"/>
              </a:ext>
            </a:extLst>
          </p:cNvPr>
          <p:cNvGrpSpPr/>
          <p:nvPr/>
        </p:nvGrpSpPr>
        <p:grpSpPr>
          <a:xfrm>
            <a:off x="3316765" y="453622"/>
            <a:ext cx="5549462" cy="840489"/>
            <a:chOff x="3316765" y="453622"/>
            <a:chExt cx="5549462" cy="8404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42A4386-583D-452B-AFCA-68D6D7054824}"/>
                </a:ext>
              </a:extLst>
            </p:cNvPr>
            <p:cNvSpPr/>
            <p:nvPr/>
          </p:nvSpPr>
          <p:spPr>
            <a:xfrm>
              <a:off x="3316765" y="524671"/>
              <a:ext cx="5549462" cy="769440"/>
            </a:xfrm>
            <a:prstGeom prst="rect">
              <a:avLst/>
            </a:prstGeom>
            <a:solidFill>
              <a:srgbClr val="ED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11D533-A9B7-4CB5-B01E-E77F221B039D}"/>
                </a:ext>
              </a:extLst>
            </p:cNvPr>
            <p:cNvSpPr txBox="1"/>
            <p:nvPr/>
          </p:nvSpPr>
          <p:spPr>
            <a:xfrm>
              <a:off x="3316765" y="453622"/>
              <a:ext cx="55494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Case #2</a:t>
              </a:r>
              <a:endPara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F95F35C-2163-44CC-8D97-47C425AA317B}"/>
              </a:ext>
            </a:extLst>
          </p:cNvPr>
          <p:cNvSpPr txBox="1"/>
          <p:nvPr/>
        </p:nvSpPr>
        <p:spPr>
          <a:xfrm>
            <a:off x="1569948" y="6194310"/>
            <a:ext cx="8677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Our application’s contents - Typhoon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A2424AF-77F3-4717-B2B5-4F1940B4DBFE}"/>
              </a:ext>
            </a:extLst>
          </p:cNvPr>
          <p:cNvCxnSpPr/>
          <p:nvPr/>
        </p:nvCxnSpPr>
        <p:spPr>
          <a:xfrm flipH="1">
            <a:off x="2433235" y="6163314"/>
            <a:ext cx="7768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27780EA-8339-4F4C-981F-A9E5C1009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597" y="1766665"/>
            <a:ext cx="2177529" cy="38711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1E549E-90B6-4F49-AA44-61D0A44B7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53" y="1793132"/>
            <a:ext cx="2177529" cy="38711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93116B-A825-470B-8214-3FFABAC6E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1" y="1802202"/>
            <a:ext cx="2177529" cy="387116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CA82BA9-911D-4EE9-88DE-4110577DF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75" y="1804101"/>
            <a:ext cx="2177529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623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B1C8D56-DC74-4C07-B7F8-CEE54C312B5D}"/>
              </a:ext>
            </a:extLst>
          </p:cNvPr>
          <p:cNvGrpSpPr/>
          <p:nvPr/>
        </p:nvGrpSpPr>
        <p:grpSpPr>
          <a:xfrm>
            <a:off x="3316765" y="453622"/>
            <a:ext cx="5549462" cy="840489"/>
            <a:chOff x="3316765" y="453622"/>
            <a:chExt cx="5549462" cy="8404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42A4386-583D-452B-AFCA-68D6D7054824}"/>
                </a:ext>
              </a:extLst>
            </p:cNvPr>
            <p:cNvSpPr/>
            <p:nvPr/>
          </p:nvSpPr>
          <p:spPr>
            <a:xfrm>
              <a:off x="3316765" y="524671"/>
              <a:ext cx="5549462" cy="769440"/>
            </a:xfrm>
            <a:prstGeom prst="rect">
              <a:avLst/>
            </a:prstGeom>
            <a:solidFill>
              <a:srgbClr val="ED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11D533-A9B7-4CB5-B01E-E77F221B039D}"/>
                </a:ext>
              </a:extLst>
            </p:cNvPr>
            <p:cNvSpPr txBox="1"/>
            <p:nvPr/>
          </p:nvSpPr>
          <p:spPr>
            <a:xfrm>
              <a:off x="3316765" y="453622"/>
              <a:ext cx="55494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Case #3</a:t>
              </a:r>
              <a:endPara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F95F35C-2163-44CC-8D97-47C425AA317B}"/>
              </a:ext>
            </a:extLst>
          </p:cNvPr>
          <p:cNvSpPr txBox="1"/>
          <p:nvPr/>
        </p:nvSpPr>
        <p:spPr>
          <a:xfrm>
            <a:off x="1569948" y="6194310"/>
            <a:ext cx="8677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Our application’s contents – Heat wave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A2424AF-77F3-4717-B2B5-4F1940B4DBFE}"/>
              </a:ext>
            </a:extLst>
          </p:cNvPr>
          <p:cNvCxnSpPr/>
          <p:nvPr/>
        </p:nvCxnSpPr>
        <p:spPr>
          <a:xfrm flipH="1">
            <a:off x="2433235" y="6163314"/>
            <a:ext cx="7768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26EDC8EB-55F9-4FDB-A4D3-77769E4BD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97" y="1788604"/>
            <a:ext cx="2177529" cy="38711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6B414F-BF27-4CAA-8886-99B79DF12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30" y="1778584"/>
            <a:ext cx="2177529" cy="38711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2B22944-E7FC-41E7-B0CA-EB3E29760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64" y="1807680"/>
            <a:ext cx="2177529" cy="38711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968D66-6457-4B37-A4F1-1C1E1F377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1" y="1804102"/>
            <a:ext cx="2177529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54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D8B0F18-C3F3-4D3E-BE7A-B48B15FF75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시연 동영상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FC79B4-7DF5-4EE8-A939-A754FA6C37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{ Rehearsal video }</a:t>
            </a:r>
            <a:endParaRPr lang="ko-KR" altLang="en-US" dirty="0"/>
          </a:p>
        </p:txBody>
      </p:sp>
      <p:pic>
        <p:nvPicPr>
          <p:cNvPr id="4" name="온라인 미디어 4">
            <a:hlinkClick r:id="" action="ppaction://media"/>
            <a:extLst>
              <a:ext uri="{FF2B5EF4-FFF2-40B4-BE49-F238E27FC236}">
                <a16:creationId xmlns:a16="http://schemas.microsoft.com/office/drawing/2014/main" id="{C61BE9DF-731B-48C8-959E-DD0F5A5CAB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62183" y="1480088"/>
            <a:ext cx="6721681" cy="504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9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9C80C80-3A89-4D86-8162-74CD18BB6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266E1C-5178-4D72-B1C0-64B4835C9E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( expectation effects 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96B27-A10F-44CC-810C-B934E526324B}"/>
              </a:ext>
            </a:extLst>
          </p:cNvPr>
          <p:cNvSpPr txBox="1"/>
          <p:nvPr/>
        </p:nvSpPr>
        <p:spPr>
          <a:xfrm>
            <a:off x="2177510" y="4383058"/>
            <a:ext cx="272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빠른 대처로 피해 감소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6C1C2-3909-4B8D-8C7B-EDEDE0709FA5}"/>
              </a:ext>
            </a:extLst>
          </p:cNvPr>
          <p:cNvSpPr txBox="1"/>
          <p:nvPr/>
        </p:nvSpPr>
        <p:spPr>
          <a:xfrm>
            <a:off x="4808299" y="4383058"/>
            <a:ext cx="272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시민의 재난 대피 지식 향상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0E6EFD-70F0-408D-972E-4C3549DDD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8" t="10457" r="18103" b="26170"/>
          <a:stretch/>
        </p:blipFill>
        <p:spPr>
          <a:xfrm>
            <a:off x="2809191" y="2933055"/>
            <a:ext cx="1311302" cy="12765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F6E80F-CCB1-42EB-B232-528D9C1A9336}"/>
              </a:ext>
            </a:extLst>
          </p:cNvPr>
          <p:cNvSpPr/>
          <p:nvPr/>
        </p:nvSpPr>
        <p:spPr>
          <a:xfrm>
            <a:off x="2781802" y="4762189"/>
            <a:ext cx="1366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reduce damage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5820AD-AFAF-4400-9A5F-5E82DB2E51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5" t="464" r="13372" b="14478"/>
          <a:stretch/>
        </p:blipFill>
        <p:spPr>
          <a:xfrm>
            <a:off x="5521565" y="2916318"/>
            <a:ext cx="1118511" cy="12932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FCB576-6DCD-4B70-B2C6-E627A58C26FD}"/>
              </a:ext>
            </a:extLst>
          </p:cNvPr>
          <p:cNvSpPr/>
          <p:nvPr/>
        </p:nvSpPr>
        <p:spPr>
          <a:xfrm>
            <a:off x="4807836" y="4762189"/>
            <a:ext cx="2669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Enhance Knowledge of prevent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E49A0-3B4C-4774-AB92-51E3310E9695}"/>
              </a:ext>
            </a:extLst>
          </p:cNvPr>
          <p:cNvSpPr txBox="1"/>
          <p:nvPr/>
        </p:nvSpPr>
        <p:spPr>
          <a:xfrm>
            <a:off x="7491536" y="4383057"/>
            <a:ext cx="279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재난 정보를 손쉽게 확인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B10EE8-8526-4407-AC67-1ABAE254215D}"/>
              </a:ext>
            </a:extLst>
          </p:cNvPr>
          <p:cNvSpPr/>
          <p:nvPr/>
        </p:nvSpPr>
        <p:spPr>
          <a:xfrm>
            <a:off x="8308337" y="4762189"/>
            <a:ext cx="1165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Check Easily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2E4A9A-5D9E-4845-A148-1759C7663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7586" r="14521" b="22125"/>
          <a:stretch/>
        </p:blipFill>
        <p:spPr>
          <a:xfrm>
            <a:off x="8203116" y="2962542"/>
            <a:ext cx="1277657" cy="12642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8171B9-28DA-4AE9-9E65-E842952B689B}"/>
              </a:ext>
            </a:extLst>
          </p:cNvPr>
          <p:cNvSpPr/>
          <p:nvPr/>
        </p:nvSpPr>
        <p:spPr>
          <a:xfrm>
            <a:off x="8434552" y="3240483"/>
            <a:ext cx="788276" cy="693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B13D62F-6BA3-4F79-93AB-C0B8F6801D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8" t="25756" r="28543" b="37309"/>
          <a:stretch/>
        </p:blipFill>
        <p:spPr>
          <a:xfrm>
            <a:off x="8484325" y="3224484"/>
            <a:ext cx="760791" cy="69368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949830-0311-4016-80AF-4F73FF4C5F0E}"/>
              </a:ext>
            </a:extLst>
          </p:cNvPr>
          <p:cNvSpPr/>
          <p:nvPr/>
        </p:nvSpPr>
        <p:spPr>
          <a:xfrm>
            <a:off x="2650210" y="5734374"/>
            <a:ext cx="7113722" cy="461665"/>
          </a:xfrm>
          <a:prstGeom prst="rect">
            <a:avLst/>
          </a:prstGeom>
          <a:solidFill>
            <a:srgbClr val="EDEEE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E2E7A8-65B2-4993-A6F8-2BEAF32F5C6B}"/>
              </a:ext>
            </a:extLst>
          </p:cNvPr>
          <p:cNvSpPr txBox="1"/>
          <p:nvPr/>
        </p:nvSpPr>
        <p:spPr>
          <a:xfrm>
            <a:off x="2809191" y="5765370"/>
            <a:ext cx="6732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Savior</a:t>
            </a:r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을 통해 각종 자연재해에 안전하게 대비하셨으면 합니다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388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9C959B-0BC8-4653-B6AA-836F229EC0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24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76E8B2-86AB-4D0D-AD0D-1455B24A5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804" y="6241608"/>
            <a:ext cx="1432563" cy="387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4EE11F-D7D9-4693-B53C-CC282FD55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3" y="6241608"/>
            <a:ext cx="1743312" cy="43278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A886B8B-E872-4F4E-BFE8-9D36FE514BE4}"/>
              </a:ext>
            </a:extLst>
          </p:cNvPr>
          <p:cNvSpPr/>
          <p:nvPr/>
        </p:nvSpPr>
        <p:spPr>
          <a:xfrm>
            <a:off x="4891314" y="2013228"/>
            <a:ext cx="2409372" cy="24093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93A414-F3EC-4168-90E3-BA55A6BC89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15" y="2238029"/>
            <a:ext cx="1751169" cy="21851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5B2A60-DC8E-43B3-B17C-837EBBD524AB}"/>
              </a:ext>
            </a:extLst>
          </p:cNvPr>
          <p:cNvSpPr/>
          <p:nvPr/>
        </p:nvSpPr>
        <p:spPr>
          <a:xfrm>
            <a:off x="4891314" y="2666095"/>
            <a:ext cx="24093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SavIor</a:t>
            </a:r>
            <a:endParaRPr lang="ko-KR" altLang="en-US" sz="66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98146-C9E1-47CB-872D-2E6A2B83431C}"/>
              </a:ext>
            </a:extLst>
          </p:cNvPr>
          <p:cNvSpPr txBox="1"/>
          <p:nvPr/>
        </p:nvSpPr>
        <p:spPr>
          <a:xfrm>
            <a:off x="4243551" y="4422600"/>
            <a:ext cx="3704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rPr>
              <a:t>감사합니다</a:t>
            </a:r>
            <a:r>
              <a:rPr lang="en-US" altLang="ko-KR" sz="44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4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945AD-C82B-4BD5-A8A5-83410CEFA730}"/>
              </a:ext>
            </a:extLst>
          </p:cNvPr>
          <p:cNvSpPr txBox="1"/>
          <p:nvPr/>
        </p:nvSpPr>
        <p:spPr>
          <a:xfrm>
            <a:off x="4243551" y="5071109"/>
            <a:ext cx="3704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Koverwatch" panose="02020603020101020101" pitchFamily="18" charset="-127"/>
                <a:ea typeface="Koverwatch" panose="02020603020101020101" pitchFamily="18" charset="-127"/>
              </a:rPr>
              <a:t>( Thank u )</a:t>
            </a:r>
            <a:endParaRPr lang="ko-KR" altLang="en-US" sz="3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932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051AFE-A721-445A-A42C-F09E16B49B77}"/>
              </a:ext>
            </a:extLst>
          </p:cNvPr>
          <p:cNvSpPr/>
          <p:nvPr/>
        </p:nvSpPr>
        <p:spPr>
          <a:xfrm>
            <a:off x="5114441" y="5424407"/>
            <a:ext cx="7077559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358D0-B83A-4F7A-8915-7B7237CC5594}"/>
              </a:ext>
            </a:extLst>
          </p:cNvPr>
          <p:cNvSpPr txBox="1"/>
          <p:nvPr/>
        </p:nvSpPr>
        <p:spPr>
          <a:xfrm>
            <a:off x="8338089" y="5377913"/>
            <a:ext cx="39212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 Disaster occur</a:t>
            </a:r>
            <a:endParaRPr lang="ko-KR" altLang="en-US" sz="5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32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6D0C0D1-D139-4A0F-A15A-21FC6F3563A3}"/>
              </a:ext>
            </a:extLst>
          </p:cNvPr>
          <p:cNvSpPr txBox="1"/>
          <p:nvPr/>
        </p:nvSpPr>
        <p:spPr>
          <a:xfrm>
            <a:off x="2244392" y="2532211"/>
            <a:ext cx="2098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Koverwatch" panose="02020603020101020101" pitchFamily="18" charset="-127"/>
                <a:ea typeface="Koverwatch" panose="02020603020101020101" pitchFamily="18" charset="-127"/>
              </a:rPr>
              <a:t>목차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3D0F9C-6A22-4E84-90ED-4EEFB7F6AD2B}"/>
              </a:ext>
            </a:extLst>
          </p:cNvPr>
          <p:cNvSpPr/>
          <p:nvPr/>
        </p:nvSpPr>
        <p:spPr>
          <a:xfrm>
            <a:off x="2444661" y="3455541"/>
            <a:ext cx="16976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Koverwatch" panose="02020603020101020101" pitchFamily="18" charset="-127"/>
                <a:ea typeface="Koverwatch" panose="02020603020101020101" pitchFamily="18" charset="-127"/>
              </a:rPr>
              <a:t>( index )</a:t>
            </a:r>
            <a:endParaRPr lang="ko-KR" altLang="en-US" sz="4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7EB86CD1-B16E-41CC-AD1C-13EBE03165DA}"/>
              </a:ext>
            </a:extLst>
          </p:cNvPr>
          <p:cNvSpPr txBox="1">
            <a:spLocks/>
          </p:cNvSpPr>
          <p:nvPr/>
        </p:nvSpPr>
        <p:spPr>
          <a:xfrm>
            <a:off x="6224691" y="2130442"/>
            <a:ext cx="2098164" cy="452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아이디어 배경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3E834BF-3913-4820-99B7-BEAB9CA21410}"/>
              </a:ext>
            </a:extLst>
          </p:cNvPr>
          <p:cNvSpPr txBox="1">
            <a:spLocks/>
          </p:cNvSpPr>
          <p:nvPr/>
        </p:nvSpPr>
        <p:spPr>
          <a:xfrm>
            <a:off x="6224691" y="2841623"/>
            <a:ext cx="2098164" cy="452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아이디어 소개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852FB10C-8345-4CF2-A465-4FC7F9E82D26}"/>
              </a:ext>
            </a:extLst>
          </p:cNvPr>
          <p:cNvSpPr txBox="1">
            <a:spLocks/>
          </p:cNvSpPr>
          <p:nvPr/>
        </p:nvSpPr>
        <p:spPr>
          <a:xfrm>
            <a:off x="6224691" y="3567318"/>
            <a:ext cx="2098164" cy="452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시연 동영상</a:t>
            </a:r>
            <a:endParaRPr lang="en-US" altLang="ko-KR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F51844BD-4EA5-4EEB-A69C-D98CFDAC6A8E}"/>
              </a:ext>
            </a:extLst>
          </p:cNvPr>
          <p:cNvSpPr txBox="1">
            <a:spLocks/>
          </p:cNvSpPr>
          <p:nvPr/>
        </p:nvSpPr>
        <p:spPr>
          <a:xfrm>
            <a:off x="6224691" y="4293013"/>
            <a:ext cx="2098164" cy="452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Koverwatch" panose="02020603020101020101" pitchFamily="18" charset="-127"/>
                <a:ea typeface="Koverwatch" panose="02020603020101020101" pitchFamily="18" charset="-127"/>
              </a:rPr>
              <a:t>기대효과</a:t>
            </a:r>
            <a:endParaRPr lang="en-US" altLang="ko-KR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EBF01-466A-45CA-8A99-39ECC5DDEE51}"/>
              </a:ext>
            </a:extLst>
          </p:cNvPr>
          <p:cNvSpPr txBox="1"/>
          <p:nvPr/>
        </p:nvSpPr>
        <p:spPr>
          <a:xfrm>
            <a:off x="7761094" y="2178455"/>
            <a:ext cx="177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( background of idea )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E9E9FB-41C4-4C8B-8689-116A9615F2DF}"/>
              </a:ext>
            </a:extLst>
          </p:cNvPr>
          <p:cNvSpPr txBox="1"/>
          <p:nvPr/>
        </p:nvSpPr>
        <p:spPr>
          <a:xfrm>
            <a:off x="7746577" y="2886916"/>
            <a:ext cx="188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( INTRODUCTION OF </a:t>
            </a:r>
            <a:r>
              <a:rPr lang="en-US" altLang="ko-KR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iDEA</a:t>
            </a:r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 )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DA6D99-8904-4584-906F-80580D0A23FA}"/>
              </a:ext>
            </a:extLst>
          </p:cNvPr>
          <p:cNvSpPr txBox="1"/>
          <p:nvPr/>
        </p:nvSpPr>
        <p:spPr>
          <a:xfrm>
            <a:off x="7470808" y="3650813"/>
            <a:ext cx="155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( rehearsal video )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476250-AD25-409D-8B98-E81A3BB07290}"/>
              </a:ext>
            </a:extLst>
          </p:cNvPr>
          <p:cNvSpPr txBox="1"/>
          <p:nvPr/>
        </p:nvSpPr>
        <p:spPr>
          <a:xfrm>
            <a:off x="7229088" y="4364170"/>
            <a:ext cx="182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Koverwatch" panose="02020603020101020101" pitchFamily="18" charset="-127"/>
                <a:ea typeface="Koverwatch" panose="02020603020101020101" pitchFamily="18" charset="-127"/>
              </a:rPr>
              <a:t>( expectation effects )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855D2-A3D1-4D1D-B42C-AAC155E256CE}"/>
              </a:ext>
            </a:extLst>
          </p:cNvPr>
          <p:cNvSpPr txBox="1"/>
          <p:nvPr/>
        </p:nvSpPr>
        <p:spPr>
          <a:xfrm>
            <a:off x="5951544" y="2033743"/>
            <a:ext cx="53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1.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4D6382-C316-4816-B4D7-949ECB1F5144}"/>
              </a:ext>
            </a:extLst>
          </p:cNvPr>
          <p:cNvSpPr txBox="1"/>
          <p:nvPr/>
        </p:nvSpPr>
        <p:spPr>
          <a:xfrm>
            <a:off x="5951544" y="2744587"/>
            <a:ext cx="53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2.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31D2C-12D8-4C3F-88C9-1646E7026F4D}"/>
              </a:ext>
            </a:extLst>
          </p:cNvPr>
          <p:cNvSpPr txBox="1"/>
          <p:nvPr/>
        </p:nvSpPr>
        <p:spPr>
          <a:xfrm>
            <a:off x="5951544" y="3471197"/>
            <a:ext cx="53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3.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18A8E-2B99-470F-B1FE-AFFDC791A348}"/>
              </a:ext>
            </a:extLst>
          </p:cNvPr>
          <p:cNvSpPr txBox="1"/>
          <p:nvPr/>
        </p:nvSpPr>
        <p:spPr>
          <a:xfrm>
            <a:off x="5951544" y="4197806"/>
            <a:ext cx="53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4.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47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5D42034-5580-4579-95ED-D464C670C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아이디어 배경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D1DD4F1-4F74-4D8A-8DE3-85C7701D80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( background of idea 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D25CD01-5604-447A-A4B2-D7A2FEA1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97" y="2539066"/>
            <a:ext cx="5796821" cy="322285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61600A-1CE3-4062-B134-9FB594C827FF}"/>
              </a:ext>
            </a:extLst>
          </p:cNvPr>
          <p:cNvGrpSpPr/>
          <p:nvPr/>
        </p:nvGrpSpPr>
        <p:grpSpPr>
          <a:xfrm>
            <a:off x="8314002" y="2463209"/>
            <a:ext cx="2038754" cy="3473143"/>
            <a:chOff x="2537316" y="2082044"/>
            <a:chExt cx="2038754" cy="347314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DCC361-DE5F-41CC-B757-8B9616CAFFBB}"/>
                </a:ext>
              </a:extLst>
            </p:cNvPr>
            <p:cNvGrpSpPr/>
            <p:nvPr/>
          </p:nvGrpSpPr>
          <p:grpSpPr>
            <a:xfrm>
              <a:off x="2537316" y="2082044"/>
              <a:ext cx="2038754" cy="3473143"/>
              <a:chOff x="439421" y="2409772"/>
              <a:chExt cx="2038754" cy="3473143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F57A23F0-0FE5-4B16-B6F8-D6F2367713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91" t="6306" r="36784" b="52211"/>
              <a:stretch/>
            </p:blipFill>
            <p:spPr>
              <a:xfrm>
                <a:off x="439421" y="2409772"/>
                <a:ext cx="2038754" cy="1842129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BDC576A-4260-498C-AC02-7AE6E83C19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91" t="57369" r="36784" b="5369"/>
              <a:stretch/>
            </p:blipFill>
            <p:spPr>
              <a:xfrm>
                <a:off x="439421" y="4228265"/>
                <a:ext cx="2038754" cy="1654650"/>
              </a:xfrm>
              <a:prstGeom prst="rect">
                <a:avLst/>
              </a:prstGeom>
            </p:spPr>
          </p:pic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A6DE56-A151-496F-BAF1-03910F0A5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" b="26517"/>
            <a:stretch/>
          </p:blipFill>
          <p:spPr>
            <a:xfrm>
              <a:off x="2697021" y="2539133"/>
              <a:ext cx="1671400" cy="2526353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2D83E-1DAE-4BE2-AEFD-E97BDAAB3C06}"/>
              </a:ext>
            </a:extLst>
          </p:cNvPr>
          <p:cNvSpPr/>
          <p:nvPr/>
        </p:nvSpPr>
        <p:spPr>
          <a:xfrm>
            <a:off x="7856925" y="6237886"/>
            <a:ext cx="2904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( emergency disaster letters 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910033-9898-4B2C-8317-45E0CC7BF85B}"/>
              </a:ext>
            </a:extLst>
          </p:cNvPr>
          <p:cNvSpPr/>
          <p:nvPr/>
        </p:nvSpPr>
        <p:spPr>
          <a:xfrm>
            <a:off x="2956468" y="5837776"/>
            <a:ext cx="3835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최근 포항에 지진이 발생했습니다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098783-0660-4CEB-A4A4-A30711702743}"/>
              </a:ext>
            </a:extLst>
          </p:cNvPr>
          <p:cNvSpPr/>
          <p:nvPr/>
        </p:nvSpPr>
        <p:spPr>
          <a:xfrm>
            <a:off x="2161803" y="6237886"/>
            <a:ext cx="5424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( recently earthquake that happened in Pohang. 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Dubai" panose="020B0503030403030204" pitchFamily="34" charset="-7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EC3B44-7CAC-40DA-8079-990E8628B138}"/>
              </a:ext>
            </a:extLst>
          </p:cNvPr>
          <p:cNvSpPr/>
          <p:nvPr/>
        </p:nvSpPr>
        <p:spPr>
          <a:xfrm>
            <a:off x="7391867" y="5837776"/>
            <a:ext cx="38350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긴급 재난 문자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545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22F0DB-0190-4235-884A-CE5FD0875B26}"/>
              </a:ext>
            </a:extLst>
          </p:cNvPr>
          <p:cNvGrpSpPr/>
          <p:nvPr/>
        </p:nvGrpSpPr>
        <p:grpSpPr>
          <a:xfrm>
            <a:off x="6643755" y="478699"/>
            <a:ext cx="3578537" cy="1683852"/>
            <a:chOff x="6675287" y="442839"/>
            <a:chExt cx="3578537" cy="16838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2133CDA-0E9C-40BB-8B08-32CEB283B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889" b="31371"/>
            <a:stretch/>
          </p:blipFill>
          <p:spPr>
            <a:xfrm>
              <a:off x="6675287" y="442839"/>
              <a:ext cx="2978969" cy="168385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92F3254-F7CC-432E-B1DE-7BB66A0DB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2679"/>
            <a:stretch/>
          </p:blipFill>
          <p:spPr>
            <a:xfrm>
              <a:off x="7123485" y="772179"/>
              <a:ext cx="3130339" cy="135451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3FFE49-1008-4DFD-974F-300431090494}"/>
              </a:ext>
            </a:extLst>
          </p:cNvPr>
          <p:cNvGrpSpPr/>
          <p:nvPr/>
        </p:nvGrpSpPr>
        <p:grpSpPr>
          <a:xfrm>
            <a:off x="1785493" y="1733507"/>
            <a:ext cx="3238566" cy="3473143"/>
            <a:chOff x="1785493" y="2074786"/>
            <a:chExt cx="3238566" cy="347314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AE4D0C0-C728-437F-B6E8-ABB8F6727F7D}"/>
                </a:ext>
              </a:extLst>
            </p:cNvPr>
            <p:cNvGrpSpPr/>
            <p:nvPr/>
          </p:nvGrpSpPr>
          <p:grpSpPr>
            <a:xfrm>
              <a:off x="2409371" y="2074786"/>
              <a:ext cx="2038754" cy="3473143"/>
              <a:chOff x="2537316" y="2082044"/>
              <a:chExt cx="2038754" cy="3473143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4E0C80F-B734-4C1F-8FFC-3C0ED2BE41F3}"/>
                  </a:ext>
                </a:extLst>
              </p:cNvPr>
              <p:cNvGrpSpPr/>
              <p:nvPr/>
            </p:nvGrpSpPr>
            <p:grpSpPr>
              <a:xfrm>
                <a:off x="2537316" y="2082044"/>
                <a:ext cx="2038754" cy="3473143"/>
                <a:chOff x="439421" y="2409772"/>
                <a:chExt cx="2038754" cy="3473143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B3779369-8388-494A-A63B-D4B01FC0B2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1" t="6306" r="36784" b="52211"/>
                <a:stretch/>
              </p:blipFill>
              <p:spPr>
                <a:xfrm>
                  <a:off x="439421" y="2409772"/>
                  <a:ext cx="2038754" cy="1842129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1F8E4BD7-9D37-4D57-91A1-F479274D90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391" t="57369" r="36784" b="5369"/>
                <a:stretch/>
              </p:blipFill>
              <p:spPr>
                <a:xfrm>
                  <a:off x="439421" y="4228265"/>
                  <a:ext cx="2038754" cy="1654650"/>
                </a:xfrm>
                <a:prstGeom prst="rect">
                  <a:avLst/>
                </a:prstGeom>
              </p:spPr>
            </p:pic>
          </p:grp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231BBA1-2F98-40BF-A4BE-2C6C6E92E9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" b="26517"/>
              <a:stretch/>
            </p:blipFill>
            <p:spPr>
              <a:xfrm>
                <a:off x="2697021" y="2539133"/>
                <a:ext cx="1671400" cy="2526353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B1919BC-1A59-44F6-9DA8-A0C3DA0FE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125"/>
            <a:stretch/>
          </p:blipFill>
          <p:spPr>
            <a:xfrm>
              <a:off x="1785493" y="3892547"/>
              <a:ext cx="3238566" cy="1490420"/>
            </a:xfrm>
            <a:prstGeom prst="rect">
              <a:avLst/>
            </a:prstGeom>
          </p:spPr>
        </p:pic>
      </p:grp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58A8425A-CFEA-4E58-BBB5-8CFD4386F29E}"/>
              </a:ext>
            </a:extLst>
          </p:cNvPr>
          <p:cNvSpPr/>
          <p:nvPr/>
        </p:nvSpPr>
        <p:spPr>
          <a:xfrm>
            <a:off x="5641660" y="1465558"/>
            <a:ext cx="494722" cy="696992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38">
            <a:extLst>
              <a:ext uri="{FF2B5EF4-FFF2-40B4-BE49-F238E27FC236}">
                <a16:creationId xmlns:a16="http://schemas.microsoft.com/office/drawing/2014/main" id="{ED97B3C0-23C9-4423-ABB5-79589915E1B6}"/>
              </a:ext>
            </a:extLst>
          </p:cNvPr>
          <p:cNvSpPr/>
          <p:nvPr/>
        </p:nvSpPr>
        <p:spPr>
          <a:xfrm>
            <a:off x="5615502" y="4789602"/>
            <a:ext cx="494722" cy="696992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4C571D-1B5C-456A-9658-0D94D2A4C6CD}"/>
              </a:ext>
            </a:extLst>
          </p:cNvPr>
          <p:cNvSpPr txBox="1"/>
          <p:nvPr/>
        </p:nvSpPr>
        <p:spPr>
          <a:xfrm>
            <a:off x="6427290" y="2233523"/>
            <a:ext cx="398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진동보다 빨라진 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“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지진 재난 문자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”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40EC0B-D3CE-4942-B67A-C5D35E9EF470}"/>
              </a:ext>
            </a:extLst>
          </p:cNvPr>
          <p:cNvSpPr txBox="1"/>
          <p:nvPr/>
        </p:nvSpPr>
        <p:spPr>
          <a:xfrm>
            <a:off x="6150810" y="5610588"/>
            <a:ext cx="451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긴급재난문자는 빨랐지만 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“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대피는 우왕좌왕</a:t>
            </a:r>
            <a:r>
              <a:rPr lang="en-US" altLang="ko-KR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”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45344F6-6FC3-42C7-A28F-45C9990F6770}"/>
              </a:ext>
            </a:extLst>
          </p:cNvPr>
          <p:cNvGrpSpPr/>
          <p:nvPr/>
        </p:nvGrpSpPr>
        <p:grpSpPr>
          <a:xfrm>
            <a:off x="6620456" y="3339183"/>
            <a:ext cx="3585959" cy="2234457"/>
            <a:chOff x="6830006" y="3608123"/>
            <a:chExt cx="3585959" cy="2234457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61F7CC3-7BA6-4CA5-B9B6-61CBE611F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943"/>
            <a:stretch/>
          </p:blipFill>
          <p:spPr>
            <a:xfrm>
              <a:off x="6830006" y="3608123"/>
              <a:ext cx="3238566" cy="212193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E1B92CA-EB68-412E-90BA-64343A0C6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2356" b="1391"/>
            <a:stretch/>
          </p:blipFill>
          <p:spPr>
            <a:xfrm>
              <a:off x="7285627" y="4115772"/>
              <a:ext cx="3130338" cy="1726808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926867B-BB5E-46D2-86E9-CC3512E592B5}"/>
              </a:ext>
            </a:extLst>
          </p:cNvPr>
          <p:cNvSpPr txBox="1"/>
          <p:nvPr/>
        </p:nvSpPr>
        <p:spPr>
          <a:xfrm>
            <a:off x="6412874" y="2635690"/>
            <a:ext cx="3988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( disaster letters are faster than disaster 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Dubai" panose="020B0503030403030204" pitchFamily="34" charset="-7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3DAF01-CCE7-4C75-9F16-009D485C474C}"/>
              </a:ext>
            </a:extLst>
          </p:cNvPr>
          <p:cNvSpPr txBox="1"/>
          <p:nvPr/>
        </p:nvSpPr>
        <p:spPr>
          <a:xfrm>
            <a:off x="6150810" y="6024509"/>
            <a:ext cx="4512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( emergency disaster letters are fast but too short. 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76817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4AF25-9D5D-4EF4-A770-DA574D3CC515}"/>
              </a:ext>
            </a:extLst>
          </p:cNvPr>
          <p:cNvSpPr txBox="1"/>
          <p:nvPr/>
        </p:nvSpPr>
        <p:spPr>
          <a:xfrm>
            <a:off x="2755486" y="2091765"/>
            <a:ext cx="6675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1.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시대가 발전함에 따라 긴급 재난 문자가 점점 빨리 도착한다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B8C64-F30F-4E07-8403-8506A441A31C}"/>
              </a:ext>
            </a:extLst>
          </p:cNvPr>
          <p:cNvSpPr txBox="1"/>
          <p:nvPr/>
        </p:nvSpPr>
        <p:spPr>
          <a:xfrm>
            <a:off x="2212560" y="5293769"/>
            <a:ext cx="7761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2. 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여전히 많은 사람들은 각종 재난에 대한 대처방법을 잘 알지 못한다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747EA3-ADF5-49D9-95BF-7863717D2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2" t="21945" r="11996" b="36154"/>
          <a:stretch/>
        </p:blipFill>
        <p:spPr>
          <a:xfrm rot="20700000">
            <a:off x="5401171" y="1358816"/>
            <a:ext cx="1384300" cy="7532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A9CF7FC-30D9-4798-9872-E164634E87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4" r="21548" b="40833"/>
          <a:stretch/>
        </p:blipFill>
        <p:spPr>
          <a:xfrm>
            <a:off x="5327284" y="3536331"/>
            <a:ext cx="1537431" cy="16106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6D1193-CACD-45C8-8054-E6885B5E397B}"/>
              </a:ext>
            </a:extLst>
          </p:cNvPr>
          <p:cNvSpPr txBox="1"/>
          <p:nvPr/>
        </p:nvSpPr>
        <p:spPr>
          <a:xfrm>
            <a:off x="2758165" y="2559526"/>
            <a:ext cx="6675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( 1. As the time progresses, emergency disaster letters arrive quickly. )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Dubai" panose="020B0503030403030204" pitchFamily="34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2CE4A-EBF8-47B5-B926-2C349A54AA29}"/>
              </a:ext>
            </a:extLst>
          </p:cNvPr>
          <p:cNvSpPr txBox="1"/>
          <p:nvPr/>
        </p:nvSpPr>
        <p:spPr>
          <a:xfrm>
            <a:off x="2430230" y="5764137"/>
            <a:ext cx="73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(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2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.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Many people still don't know how to deal with various disasters. 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575495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A60AB4-C5A3-40C9-A579-2019136F0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아이디어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CB6128-4611-406C-BF19-922DE4843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( INTRODUCTION OF idea )</a:t>
            </a:r>
            <a:endParaRPr lang="ko-KR" altLang="en-US" dirty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65479455-5242-4EE2-B40A-CA7DD3E23867}"/>
              </a:ext>
            </a:extLst>
          </p:cNvPr>
          <p:cNvSpPr txBox="1">
            <a:spLocks/>
          </p:cNvSpPr>
          <p:nvPr/>
        </p:nvSpPr>
        <p:spPr>
          <a:xfrm>
            <a:off x="3373464" y="4251526"/>
            <a:ext cx="5445072" cy="143635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dirty="0"/>
              <a:t>수신 받은 긴급 재난 문자</a:t>
            </a:r>
            <a:r>
              <a:rPr lang="en-US" altLang="ko-KR" sz="2000" dirty="0"/>
              <a:t>(SMS)</a:t>
            </a:r>
            <a:r>
              <a:rPr lang="ko-KR" altLang="en-US" sz="2000" dirty="0"/>
              <a:t>를 분석하여 어떤</a:t>
            </a:r>
            <a:r>
              <a:rPr lang="en-US" altLang="ko-KR" sz="2000" dirty="0"/>
              <a:t> </a:t>
            </a:r>
            <a:r>
              <a:rPr lang="ko-KR" altLang="en-US" sz="2000" dirty="0"/>
              <a:t>재난인지 파악하고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사용자의 위치를 고려하여 가장 가까운 </a:t>
            </a:r>
            <a:r>
              <a:rPr lang="ko-KR" altLang="en-US" sz="2000" spc="40" dirty="0"/>
              <a:t>대피소</a:t>
            </a:r>
            <a:r>
              <a:rPr lang="en-US" altLang="ko-KR" sz="2000" spc="40" dirty="0"/>
              <a:t>, </a:t>
            </a:r>
            <a:r>
              <a:rPr lang="ko-KR" altLang="en-US" sz="2000" spc="40" dirty="0"/>
              <a:t>대피 방법</a:t>
            </a:r>
            <a:r>
              <a:rPr lang="en-US" altLang="ko-KR" sz="2000" spc="40" dirty="0"/>
              <a:t>, </a:t>
            </a:r>
            <a:r>
              <a:rPr lang="ko-KR" altLang="en-US" sz="2000" spc="40" dirty="0"/>
              <a:t>주의사항</a:t>
            </a:r>
            <a:r>
              <a:rPr lang="en-US" altLang="ko-KR" sz="2000" spc="40" dirty="0"/>
              <a:t>, </a:t>
            </a:r>
          </a:p>
          <a:p>
            <a:pPr>
              <a:lnSpc>
                <a:spcPct val="100000"/>
              </a:lnSpc>
            </a:pPr>
            <a:r>
              <a:rPr lang="ko-KR" altLang="en-US" sz="2000" spc="40" dirty="0"/>
              <a:t>재난 대비 필요한 물품 추천 등의 다양한 정보를 제공함</a:t>
            </a:r>
            <a:r>
              <a:rPr lang="en-US" altLang="ko-KR" sz="2000" spc="40" dirty="0"/>
              <a:t>.</a:t>
            </a:r>
            <a:endParaRPr lang="ko-KR" altLang="en-US" sz="2000" spc="4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1709661-D185-4BF3-82CF-C975171A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33" y="2944828"/>
            <a:ext cx="1380934" cy="1209844"/>
          </a:xfrm>
          <a:prstGeom prst="rect">
            <a:avLst/>
          </a:prstGeom>
        </p:spPr>
      </p:pic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F894E75-DAA9-4676-B45A-ACA306791A75}"/>
              </a:ext>
            </a:extLst>
          </p:cNvPr>
          <p:cNvSpPr txBox="1">
            <a:spLocks/>
          </p:cNvSpPr>
          <p:nvPr/>
        </p:nvSpPr>
        <p:spPr>
          <a:xfrm>
            <a:off x="2800027" y="5645897"/>
            <a:ext cx="6591946" cy="76908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spc="40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Parsing received SMS to identify the types of disasters and </a:t>
            </a:r>
          </a:p>
          <a:p>
            <a:pPr>
              <a:lnSpc>
                <a:spcPct val="100000"/>
              </a:lnSpc>
            </a:pPr>
            <a:r>
              <a:rPr lang="en-US" altLang="ko-KR" sz="1400" spc="40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give various information like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cs typeface="Dubai" panose="020B0503030403030204" pitchFamily="34" charset="-78"/>
              </a:rPr>
              <a:t>shelter, escape tips, cautions via user’s location.</a:t>
            </a:r>
            <a:endParaRPr lang="ko-KR" altLang="en-US" sz="1400" spc="40" dirty="0">
              <a:latin typeface="나눔고딕" panose="020D0604000000000000" pitchFamily="50" charset="-127"/>
              <a:ea typeface="나눔고딕" panose="020D0604000000000000" pitchFamily="50" charset="-127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410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8E421F3-A1C9-4F20-80D6-DCC9EAB06BD7}"/>
              </a:ext>
            </a:extLst>
          </p:cNvPr>
          <p:cNvGrpSpPr/>
          <p:nvPr/>
        </p:nvGrpSpPr>
        <p:grpSpPr>
          <a:xfrm>
            <a:off x="3316765" y="453622"/>
            <a:ext cx="5549462" cy="840489"/>
            <a:chOff x="3316765" y="453622"/>
            <a:chExt cx="5549462" cy="84048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BDED47-D350-4062-9FC9-8DF03C14ED01}"/>
                </a:ext>
              </a:extLst>
            </p:cNvPr>
            <p:cNvSpPr/>
            <p:nvPr/>
          </p:nvSpPr>
          <p:spPr>
            <a:xfrm>
              <a:off x="3316765" y="524671"/>
              <a:ext cx="5549462" cy="769440"/>
            </a:xfrm>
            <a:prstGeom prst="rect">
              <a:avLst/>
            </a:prstGeom>
            <a:solidFill>
              <a:srgbClr val="ED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C4CE2-AC4E-477A-AAF5-A49B26882CB9}"/>
                </a:ext>
              </a:extLst>
            </p:cNvPr>
            <p:cNvSpPr txBox="1"/>
            <p:nvPr/>
          </p:nvSpPr>
          <p:spPr>
            <a:xfrm>
              <a:off x="3316765" y="453622"/>
              <a:ext cx="55494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 전체적인 구조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9C4D77-4D74-4B13-B350-FDF1602B0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80" y="1483148"/>
            <a:ext cx="9549653" cy="53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7802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EC9AA0E8-3440-48D7-A053-4D7294D8EE20}"/>
              </a:ext>
            </a:extLst>
          </p:cNvPr>
          <p:cNvGrpSpPr/>
          <p:nvPr/>
        </p:nvGrpSpPr>
        <p:grpSpPr>
          <a:xfrm>
            <a:off x="3316765" y="453622"/>
            <a:ext cx="5549462" cy="840489"/>
            <a:chOff x="3316765" y="453622"/>
            <a:chExt cx="5549462" cy="84048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6840E79-01E9-4870-B029-DA86DABB286B}"/>
                </a:ext>
              </a:extLst>
            </p:cNvPr>
            <p:cNvSpPr/>
            <p:nvPr/>
          </p:nvSpPr>
          <p:spPr>
            <a:xfrm>
              <a:off x="3316765" y="524671"/>
              <a:ext cx="5549462" cy="769440"/>
            </a:xfrm>
            <a:prstGeom prst="rect">
              <a:avLst/>
            </a:prstGeom>
            <a:solidFill>
              <a:srgbClr val="ED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9CDD8A-32AC-4FD3-90FC-6EC6C4D9E5F5}"/>
                </a:ext>
              </a:extLst>
            </p:cNvPr>
            <p:cNvSpPr txBox="1"/>
            <p:nvPr/>
          </p:nvSpPr>
          <p:spPr>
            <a:xfrm>
              <a:off x="3316765" y="453622"/>
              <a:ext cx="55494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STEP. 1</a:t>
              </a:r>
              <a:endPara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CA9FB5-AE30-4830-B1FF-AB189411285C}"/>
              </a:ext>
            </a:extLst>
          </p:cNvPr>
          <p:cNvGrpSpPr/>
          <p:nvPr/>
        </p:nvGrpSpPr>
        <p:grpSpPr>
          <a:xfrm>
            <a:off x="5787717" y="1759286"/>
            <a:ext cx="4589048" cy="2941024"/>
            <a:chOff x="1655087" y="1958488"/>
            <a:chExt cx="4589048" cy="294102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C560492-62BE-4694-A154-BA1489C5F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3967"/>
            <a:stretch/>
          </p:blipFill>
          <p:spPr>
            <a:xfrm>
              <a:off x="1655087" y="1958488"/>
              <a:ext cx="4589048" cy="2941024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4BB8293-611E-4772-A675-1164BB89830C}"/>
                </a:ext>
              </a:extLst>
            </p:cNvPr>
            <p:cNvCxnSpPr>
              <a:cxnSpLocks/>
            </p:cNvCxnSpPr>
            <p:nvPr/>
          </p:nvCxnSpPr>
          <p:spPr>
            <a:xfrm>
              <a:off x="1958866" y="3333750"/>
              <a:ext cx="7429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B64C939-6367-41CD-99EE-F34ABEE97A88}"/>
                </a:ext>
              </a:extLst>
            </p:cNvPr>
            <p:cNvCxnSpPr>
              <a:cxnSpLocks/>
            </p:cNvCxnSpPr>
            <p:nvPr/>
          </p:nvCxnSpPr>
          <p:spPr>
            <a:xfrm>
              <a:off x="3600450" y="3581400"/>
              <a:ext cx="7429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690EAF-35A3-4D2B-AB9D-EE3251ED5AD1}"/>
              </a:ext>
            </a:extLst>
          </p:cNvPr>
          <p:cNvSpPr txBox="1"/>
          <p:nvPr/>
        </p:nvSpPr>
        <p:spPr>
          <a:xfrm>
            <a:off x="5787716" y="5033845"/>
            <a:ext cx="4669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긴급재난문자에서 특정 단어를 </a:t>
            </a:r>
            <a:b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</a:b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인식하여 어떤 재난인지를 파악합니다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E168F-97B7-436F-AA2B-52A3ECE4C74F}"/>
              </a:ext>
            </a:extLst>
          </p:cNvPr>
          <p:cNvSpPr txBox="1"/>
          <p:nvPr/>
        </p:nvSpPr>
        <p:spPr>
          <a:xfrm>
            <a:off x="3316765" y="6031441"/>
            <a:ext cx="7838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4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Identify the types of disasters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through specific words in SMS.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29F116-1595-4F37-96B2-87CC9901901E}"/>
              </a:ext>
            </a:extLst>
          </p:cNvPr>
          <p:cNvCxnSpPr>
            <a:cxnSpLocks/>
          </p:cNvCxnSpPr>
          <p:nvPr/>
        </p:nvCxnSpPr>
        <p:spPr>
          <a:xfrm flipH="1">
            <a:off x="4138047" y="6005246"/>
            <a:ext cx="5935852" cy="26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FAB75A-6558-4426-8405-4F401B489C1B}"/>
              </a:ext>
            </a:extLst>
          </p:cNvPr>
          <p:cNvGrpSpPr/>
          <p:nvPr/>
        </p:nvGrpSpPr>
        <p:grpSpPr>
          <a:xfrm>
            <a:off x="2659290" y="1350771"/>
            <a:ext cx="2455382" cy="4723716"/>
            <a:chOff x="8093795" y="-175567"/>
            <a:chExt cx="3628350" cy="698029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E0754A4-D200-4B86-9E06-502851D8B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7748" y="605998"/>
              <a:ext cx="2986937" cy="531276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A46019-274A-4EA6-92BF-F81D37D98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1" t="6306" r="36784" b="5369"/>
            <a:stretch/>
          </p:blipFill>
          <p:spPr>
            <a:xfrm>
              <a:off x="8093795" y="-175567"/>
              <a:ext cx="3628350" cy="698029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6E08D0A-79EA-451A-870C-DFB86E765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1" t="6306" r="36784" b="5369"/>
          <a:stretch/>
        </p:blipFill>
        <p:spPr>
          <a:xfrm>
            <a:off x="-3146254" y="1350771"/>
            <a:ext cx="2455382" cy="472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367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B1C8D56-DC74-4C07-B7F8-CEE54C312B5D}"/>
              </a:ext>
            </a:extLst>
          </p:cNvPr>
          <p:cNvGrpSpPr/>
          <p:nvPr/>
        </p:nvGrpSpPr>
        <p:grpSpPr>
          <a:xfrm>
            <a:off x="3316765" y="453622"/>
            <a:ext cx="5549462" cy="840489"/>
            <a:chOff x="3316765" y="453622"/>
            <a:chExt cx="5549462" cy="8404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42A4386-583D-452B-AFCA-68D6D7054824}"/>
                </a:ext>
              </a:extLst>
            </p:cNvPr>
            <p:cNvSpPr/>
            <p:nvPr/>
          </p:nvSpPr>
          <p:spPr>
            <a:xfrm>
              <a:off x="3316765" y="524671"/>
              <a:ext cx="5549462" cy="769440"/>
            </a:xfrm>
            <a:prstGeom prst="rect">
              <a:avLst/>
            </a:prstGeom>
            <a:solidFill>
              <a:srgbClr val="EDE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11D533-A9B7-4CB5-B01E-E77F221B039D}"/>
                </a:ext>
              </a:extLst>
            </p:cNvPr>
            <p:cNvSpPr txBox="1"/>
            <p:nvPr/>
          </p:nvSpPr>
          <p:spPr>
            <a:xfrm>
              <a:off x="3316765" y="453622"/>
              <a:ext cx="55494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STEP. 2</a:t>
              </a:r>
              <a:endParaRPr lang="ko-KR" altLang="en-US" sz="4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A1CD98-563F-4440-A4A3-6D00848518CD}"/>
              </a:ext>
            </a:extLst>
          </p:cNvPr>
          <p:cNvGrpSpPr/>
          <p:nvPr/>
        </p:nvGrpSpPr>
        <p:grpSpPr>
          <a:xfrm>
            <a:off x="8608960" y="2275064"/>
            <a:ext cx="514534" cy="876540"/>
            <a:chOff x="2537316" y="2082044"/>
            <a:chExt cx="2038754" cy="347314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994A68C-F91B-485F-B702-B027F23610E3}"/>
                </a:ext>
              </a:extLst>
            </p:cNvPr>
            <p:cNvGrpSpPr/>
            <p:nvPr/>
          </p:nvGrpSpPr>
          <p:grpSpPr>
            <a:xfrm>
              <a:off x="2537316" y="2082044"/>
              <a:ext cx="2038754" cy="3473143"/>
              <a:chOff x="439421" y="2409772"/>
              <a:chExt cx="2038754" cy="3473143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9840EF3-0FDE-4CB5-9B00-38F63FEB55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91" t="6306" r="36784" b="52211"/>
              <a:stretch/>
            </p:blipFill>
            <p:spPr>
              <a:xfrm>
                <a:off x="439421" y="2409772"/>
                <a:ext cx="2038754" cy="1842129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17B4B374-5490-4CB0-9600-96FBABEA0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91" t="57369" r="36784" b="5369"/>
              <a:stretch/>
            </p:blipFill>
            <p:spPr>
              <a:xfrm>
                <a:off x="439421" y="4228265"/>
                <a:ext cx="2038754" cy="16546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D247284-9F54-4F68-B126-4DED9399C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" b="26517"/>
            <a:stretch/>
          </p:blipFill>
          <p:spPr>
            <a:xfrm>
              <a:off x="2697021" y="2539133"/>
              <a:ext cx="1671400" cy="2526353"/>
            </a:xfrm>
            <a:prstGeom prst="rect">
              <a:avLst/>
            </a:prstGeom>
          </p:spPr>
        </p:pic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1402E099-0CEB-4743-8E9D-34F3FDADF6C6}"/>
              </a:ext>
            </a:extLst>
          </p:cNvPr>
          <p:cNvSpPr/>
          <p:nvPr/>
        </p:nvSpPr>
        <p:spPr>
          <a:xfrm>
            <a:off x="8539402" y="4923660"/>
            <a:ext cx="613646" cy="15217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38ED2A-61EE-42B1-85B9-D33BC84B44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9717" r="9606" b="23616"/>
          <a:stretch/>
        </p:blipFill>
        <p:spPr>
          <a:xfrm rot="19800000">
            <a:off x="7994176" y="1580941"/>
            <a:ext cx="805912" cy="68106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AA9450DC-6FFD-4602-A7B5-A7009907D76F}"/>
              </a:ext>
            </a:extLst>
          </p:cNvPr>
          <p:cNvSpPr/>
          <p:nvPr/>
        </p:nvSpPr>
        <p:spPr>
          <a:xfrm>
            <a:off x="8057756" y="4804216"/>
            <a:ext cx="1576936" cy="391064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04FF940-790D-4E29-B27D-A5481120DE54}"/>
              </a:ext>
            </a:extLst>
          </p:cNvPr>
          <p:cNvSpPr/>
          <p:nvPr/>
        </p:nvSpPr>
        <p:spPr>
          <a:xfrm>
            <a:off x="8285856" y="4854242"/>
            <a:ext cx="1148642" cy="284852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0DC7AE-F8AD-48EE-A6E7-7E85C8DFC918}"/>
              </a:ext>
            </a:extLst>
          </p:cNvPr>
          <p:cNvGrpSpPr/>
          <p:nvPr/>
        </p:nvGrpSpPr>
        <p:grpSpPr>
          <a:xfrm>
            <a:off x="8539402" y="3172440"/>
            <a:ext cx="613646" cy="1844208"/>
            <a:chOff x="5537101" y="1940495"/>
            <a:chExt cx="1117798" cy="33593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5C01B9-1C11-4BD5-9541-009AEB89F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0" t="15278" r="38611" b="31389"/>
            <a:stretch/>
          </p:blipFill>
          <p:spPr>
            <a:xfrm>
              <a:off x="5537101" y="2804294"/>
              <a:ext cx="1117798" cy="24955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39DF03-5B1F-4068-AA5E-ADD02DF01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54" t="5278" r="28408" b="19926"/>
            <a:stretch/>
          </p:blipFill>
          <p:spPr>
            <a:xfrm>
              <a:off x="5842285" y="1940495"/>
              <a:ext cx="507430" cy="863799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A148515-74F2-4483-A383-C03FAF137D90}"/>
              </a:ext>
            </a:extLst>
          </p:cNvPr>
          <p:cNvGrpSpPr/>
          <p:nvPr/>
        </p:nvGrpSpPr>
        <p:grpSpPr>
          <a:xfrm>
            <a:off x="2377807" y="1496563"/>
            <a:ext cx="4556046" cy="3520085"/>
            <a:chOff x="1587396" y="2147490"/>
            <a:chExt cx="4556046" cy="352008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8E6BD6E-6D35-4DD3-AAB1-A6A5511CF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2" t="20936" r="15801" b="37175"/>
            <a:stretch/>
          </p:blipFill>
          <p:spPr>
            <a:xfrm>
              <a:off x="1587396" y="2712004"/>
              <a:ext cx="4556046" cy="295557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231DD7E-DA48-44CE-AB72-9E9659DDF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30" t="20982" r="14143" b="38305"/>
            <a:stretch/>
          </p:blipFill>
          <p:spPr>
            <a:xfrm>
              <a:off x="2283035" y="3272155"/>
              <a:ext cx="1511834" cy="89300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25F5E5-3835-4B59-8AFB-B93A65978F4A}"/>
                </a:ext>
              </a:extLst>
            </p:cNvPr>
            <p:cNvSpPr txBox="1"/>
            <p:nvPr/>
          </p:nvSpPr>
          <p:spPr>
            <a:xfrm>
              <a:off x="2293961" y="4165156"/>
              <a:ext cx="1365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shelter</a:t>
              </a:r>
              <a:endPara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63E19-615D-4E46-9957-503668BA120A}"/>
                </a:ext>
              </a:extLst>
            </p:cNvPr>
            <p:cNvSpPr txBox="1"/>
            <p:nvPr/>
          </p:nvSpPr>
          <p:spPr>
            <a:xfrm>
              <a:off x="2941820" y="2147490"/>
              <a:ext cx="17060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Public data</a:t>
              </a:r>
              <a:endParaRPr lang="ko-KR" altLang="en-US" sz="32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E3C1154-A931-4576-91BE-931B31EB0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8" t="2937" r="11928" b="17918"/>
            <a:stretch/>
          </p:blipFill>
          <p:spPr>
            <a:xfrm>
              <a:off x="3822925" y="3718892"/>
              <a:ext cx="1170426" cy="121655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FBB7EF-A55B-4EA9-9555-FCEE7C9617B0}"/>
                </a:ext>
              </a:extLst>
            </p:cNvPr>
            <p:cNvSpPr txBox="1"/>
            <p:nvPr/>
          </p:nvSpPr>
          <p:spPr>
            <a:xfrm>
              <a:off x="3746786" y="4896816"/>
              <a:ext cx="1365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information</a:t>
              </a:r>
              <a:endPara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F113DF-EB18-4C3E-9824-4DEC2D9C04A9}"/>
              </a:ext>
            </a:extLst>
          </p:cNvPr>
          <p:cNvCxnSpPr>
            <a:cxnSpLocks/>
          </p:cNvCxnSpPr>
          <p:nvPr/>
        </p:nvCxnSpPr>
        <p:spPr>
          <a:xfrm flipV="1">
            <a:off x="5946728" y="2741562"/>
            <a:ext cx="2450405" cy="201244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0EC8F5-5724-4A52-91A9-E2D2A8C20F12}"/>
              </a:ext>
            </a:extLst>
          </p:cNvPr>
          <p:cNvSpPr txBox="1"/>
          <p:nvPr/>
        </p:nvSpPr>
        <p:spPr>
          <a:xfrm>
            <a:off x="6227089" y="2234213"/>
            <a:ext cx="1706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Koverwatch" panose="02020603020101020101" pitchFamily="18" charset="-127"/>
                <a:ea typeface="Koverwatch" panose="02020603020101020101" pitchFamily="18" charset="-127"/>
              </a:rPr>
              <a:t>Useful Data</a:t>
            </a:r>
            <a:endParaRPr lang="ko-KR" altLang="en-US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6B61C5-AF4C-4B1C-A65A-AADDC0AF0540}"/>
              </a:ext>
            </a:extLst>
          </p:cNvPr>
          <p:cNvSpPr txBox="1"/>
          <p:nvPr/>
        </p:nvSpPr>
        <p:spPr>
          <a:xfrm>
            <a:off x="2174251" y="5099461"/>
            <a:ext cx="4705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사용자 위치를 고려하여 그 재난에 관련된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</a:p>
          <a:p>
            <a:pPr algn="ctr"/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공공데이터를 사용자의 폰으로 가져옵니다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FAB7A2-B858-418A-B372-A34649802F7A}"/>
              </a:ext>
            </a:extLst>
          </p:cNvPr>
          <p:cNvSpPr txBox="1"/>
          <p:nvPr/>
        </p:nvSpPr>
        <p:spPr>
          <a:xfrm>
            <a:off x="1875422" y="6078541"/>
            <a:ext cx="7399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Import public data relating to the disaster considering user's location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45D581-1998-4854-851A-5F1EA8A603E7}"/>
              </a:ext>
            </a:extLst>
          </p:cNvPr>
          <p:cNvCxnSpPr>
            <a:cxnSpLocks/>
          </p:cNvCxnSpPr>
          <p:nvPr/>
        </p:nvCxnSpPr>
        <p:spPr>
          <a:xfrm>
            <a:off x="2309247" y="6078541"/>
            <a:ext cx="64937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6527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660</Words>
  <Application>Microsoft Office PowerPoint</Application>
  <PresentationFormat>와이드스크린</PresentationFormat>
  <Paragraphs>119</Paragraphs>
  <Slides>17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Koverwatch</vt:lpstr>
      <vt:lpstr>나눔고딕</vt:lpstr>
      <vt:lpstr>맑은 고딕</vt:lpstr>
      <vt:lpstr>Arial</vt:lpstr>
      <vt:lpstr>Dubai</vt:lpstr>
      <vt:lpstr>마스터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PARKTAEHOON</dc:creator>
  <cp:lastModifiedBy>PARKTAEHOON</cp:lastModifiedBy>
  <cp:revision>154</cp:revision>
  <dcterms:created xsi:type="dcterms:W3CDTF">2017-10-17T11:36:42Z</dcterms:created>
  <dcterms:modified xsi:type="dcterms:W3CDTF">2017-11-20T08:51:02Z</dcterms:modified>
</cp:coreProperties>
</file>